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53"/>
  </p:notesMasterIdLst>
  <p:sldIdLst>
    <p:sldId id="256" r:id="rId2"/>
    <p:sldId id="257" r:id="rId3"/>
    <p:sldId id="258" r:id="rId4"/>
    <p:sldId id="260" r:id="rId5"/>
    <p:sldId id="259" r:id="rId6"/>
    <p:sldId id="262" r:id="rId7"/>
    <p:sldId id="263" r:id="rId8"/>
    <p:sldId id="264" r:id="rId9"/>
    <p:sldId id="265" r:id="rId10"/>
    <p:sldId id="270" r:id="rId11"/>
    <p:sldId id="269" r:id="rId12"/>
    <p:sldId id="268" r:id="rId13"/>
    <p:sldId id="267" r:id="rId14"/>
    <p:sldId id="266" r:id="rId15"/>
    <p:sldId id="276" r:id="rId16"/>
    <p:sldId id="275" r:id="rId17"/>
    <p:sldId id="274" r:id="rId18"/>
    <p:sldId id="273" r:id="rId19"/>
    <p:sldId id="272" r:id="rId20"/>
    <p:sldId id="271" r:id="rId21"/>
    <p:sldId id="261" r:id="rId22"/>
    <p:sldId id="283" r:id="rId23"/>
    <p:sldId id="282" r:id="rId24"/>
    <p:sldId id="281" r:id="rId25"/>
    <p:sldId id="280" r:id="rId26"/>
    <p:sldId id="279" r:id="rId27"/>
    <p:sldId id="278" r:id="rId28"/>
    <p:sldId id="290" r:id="rId29"/>
    <p:sldId id="289" r:id="rId30"/>
    <p:sldId id="288" r:id="rId31"/>
    <p:sldId id="287" r:id="rId32"/>
    <p:sldId id="286" r:id="rId33"/>
    <p:sldId id="285" r:id="rId34"/>
    <p:sldId id="284" r:id="rId35"/>
    <p:sldId id="295" r:id="rId36"/>
    <p:sldId id="294" r:id="rId37"/>
    <p:sldId id="293" r:id="rId38"/>
    <p:sldId id="292" r:id="rId39"/>
    <p:sldId id="291" r:id="rId40"/>
    <p:sldId id="300" r:id="rId41"/>
    <p:sldId id="299" r:id="rId42"/>
    <p:sldId id="298" r:id="rId43"/>
    <p:sldId id="297" r:id="rId44"/>
    <p:sldId id="296" r:id="rId45"/>
    <p:sldId id="277" r:id="rId46"/>
    <p:sldId id="307" r:id="rId47"/>
    <p:sldId id="306" r:id="rId48"/>
    <p:sldId id="305" r:id="rId49"/>
    <p:sldId id="304" r:id="rId50"/>
    <p:sldId id="303" r:id="rId51"/>
    <p:sldId id="302" r:id="rId5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732" y="-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37325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32696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54494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45704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9696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67605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132494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62785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52634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70473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658157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34098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67464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11452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11764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00929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4945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54551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49568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65798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57124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82433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435899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12786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95616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24306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02222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97225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86184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31374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08513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806052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44834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750295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13999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152501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058237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3547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73321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638797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275850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043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1875022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826339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982474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71502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8145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429983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e4a9aa991d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e4a9aa991d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7359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title="capa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723014" y="1566700"/>
            <a:ext cx="7591646" cy="184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dirty="0">
                <a:solidFill>
                  <a:schemeClr val="lt1"/>
                </a:solidFill>
              </a:rPr>
              <a:t>LEVANTAMENTO DE INFRAESTRUTURA E RECURSOS</a:t>
            </a:r>
            <a:endParaRPr sz="3600" b="1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B710B29-8F01-4577-A62C-DCA0046F2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58" y="291834"/>
            <a:ext cx="8941982" cy="381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087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E938573D-B349-44FA-95CE-77A26F4A0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28" y="199385"/>
            <a:ext cx="8963246" cy="412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4785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184AB279-84B5-4F0D-8DFB-861387BDF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3118" y="404037"/>
            <a:ext cx="6497763" cy="3583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405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00ED4957-BE97-453C-A81D-8F85DA2BB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93" y="254640"/>
            <a:ext cx="8941981" cy="37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0010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ED874A60-E5C6-4EBC-8164-E766ED0AB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814" y="309122"/>
            <a:ext cx="8623005" cy="427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1438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2811FCB-7C51-4EED-A763-C21C0C6E84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81" y="275922"/>
            <a:ext cx="8070112" cy="388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290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BB29C2EA-E272-4093-B939-1A2352765A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930" y="473364"/>
            <a:ext cx="8272130" cy="358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08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822CA468-846D-4CDD-80BB-F6BD1CB426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76" y="163394"/>
            <a:ext cx="8633637" cy="413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732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754078DF-F17D-4BC8-957A-CF5DA410A3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850" y="508773"/>
            <a:ext cx="8633637" cy="332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4717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015E20C8-793A-446E-AFC9-E807D1C65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859" y="683117"/>
            <a:ext cx="8644271" cy="319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350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FA23339-2364-47A1-AF83-5344CD3F61F0}"/>
              </a:ext>
            </a:extLst>
          </p:cNvPr>
          <p:cNvSpPr txBox="1"/>
          <p:nvPr/>
        </p:nvSpPr>
        <p:spPr>
          <a:xfrm>
            <a:off x="4119222" y="1093270"/>
            <a:ext cx="46526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>
                <a:latin typeface="Arial Black" panose="020B0A04020102020204" pitchFamily="34" charset="0"/>
              </a:rPr>
              <a:t>Levantamento de Infraestrutura e Recursos</a:t>
            </a:r>
            <a:endParaRPr lang="pt-BR" sz="32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B3948CC6-7BB2-4E7D-A7C9-7CA598ACB4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98" r="10913"/>
          <a:stretch/>
        </p:blipFill>
        <p:spPr>
          <a:xfrm>
            <a:off x="5208722" y="2989407"/>
            <a:ext cx="2467985" cy="1384995"/>
          </a:xfrm>
          <a:prstGeom prst="rect">
            <a:avLst/>
          </a:prstGeom>
        </p:spPr>
      </p:pic>
      <p:pic>
        <p:nvPicPr>
          <p:cNvPr id="6" name="Picture 2" descr="Etiquetas Ativo Fixo Metálicas Para Controle De Patrimônio - Sinalização de  transito">
            <a:extLst>
              <a:ext uri="{FF2B5EF4-FFF2-40B4-BE49-F238E27FC236}">
                <a16:creationId xmlns:a16="http://schemas.microsoft.com/office/drawing/2014/main" id="{3093B48D-8E59-4863-B5EC-2E7781201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25" y="254717"/>
            <a:ext cx="3229189" cy="243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0A9D86F9-A7AD-49CC-BB1C-CA5935624A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76" y="538584"/>
            <a:ext cx="8633637" cy="334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970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D355D597-3CDD-453F-A04E-1B0D50E6A1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2140"/>
            <a:ext cx="8452884" cy="356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308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350F45D9-ED3F-4702-A3FE-14B25FF4C3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80" y="293961"/>
            <a:ext cx="8654903" cy="4054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3267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EFC9915E-1D2B-438D-92EA-59D0081BD6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26" y="520252"/>
            <a:ext cx="8612373" cy="341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248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072D5A2D-FD38-41BF-B86E-BBDD19318E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116" y="182509"/>
            <a:ext cx="8803758" cy="367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837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75ED299-688D-4441-AC5B-6AB6B69469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76" y="230696"/>
            <a:ext cx="8633638" cy="393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1754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324A55F2-D6DC-4D47-A26B-7E53FB9AAA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218" y="268677"/>
            <a:ext cx="8867553" cy="390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9139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8D35624A-CD0A-40BA-8441-66E270579C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11" y="374979"/>
            <a:ext cx="8676168" cy="339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961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D318BD3-40CA-4F28-B338-C1359DE2CA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76" y="784373"/>
            <a:ext cx="8633637" cy="2809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6225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52419A3E-BFA8-4588-A0AC-84D017E55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26" y="308344"/>
            <a:ext cx="8282764" cy="388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203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DB631970-A748-427F-A38E-011680C53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5692"/>
            <a:ext cx="2961799" cy="419986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3B163EC-748A-4A9F-94C5-FACBCD728E62}"/>
              </a:ext>
            </a:extLst>
          </p:cNvPr>
          <p:cNvSpPr txBox="1"/>
          <p:nvPr/>
        </p:nvSpPr>
        <p:spPr>
          <a:xfrm>
            <a:off x="3830395" y="690840"/>
            <a:ext cx="4444999" cy="687198"/>
          </a:xfrm>
          <a:prstGeom prst="rect">
            <a:avLst/>
          </a:prstGeom>
          <a:noFill/>
        </p:spPr>
        <p:txBody>
          <a:bodyPr wrap="square" lIns="70954" tIns="35476" rIns="70954" bIns="35476" rtlCol="0">
            <a:spAutoFit/>
          </a:bodyPr>
          <a:lstStyle/>
          <a:p>
            <a:pPr algn="ctr"/>
            <a:r>
              <a:rPr lang="pt-BR" sz="2000" b="1" dirty="0">
                <a:solidFill>
                  <a:srgbClr val="002060"/>
                </a:solidFill>
                <a:latin typeface="Alexandria Medium" panose="020B0604020202020204" charset="-78"/>
                <a:cs typeface="Alexandria Medium" panose="020B0604020202020204" charset="-78"/>
              </a:rPr>
              <a:t>PROFESSOR ESPECIALISTA</a:t>
            </a:r>
          </a:p>
          <a:p>
            <a:pPr algn="ctr"/>
            <a:r>
              <a:rPr lang="pt-BR" sz="2000" b="1" dirty="0">
                <a:solidFill>
                  <a:srgbClr val="002060"/>
                </a:solidFill>
                <a:latin typeface="Alexandria Medium" panose="020B0604020202020204" charset="-78"/>
                <a:cs typeface="Alexandria Medium" panose="020B0604020202020204" charset="-78"/>
              </a:rPr>
              <a:t> ÉDERSON WILIAMS DA PAZ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3404013-171D-4D8C-9A14-476A7E0BCDB6}"/>
              </a:ext>
            </a:extLst>
          </p:cNvPr>
          <p:cNvSpPr/>
          <p:nvPr/>
        </p:nvSpPr>
        <p:spPr>
          <a:xfrm>
            <a:off x="3072809" y="1619362"/>
            <a:ext cx="5972096" cy="2257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37185" algn="ctr">
              <a:lnSpc>
                <a:spcPct val="107000"/>
              </a:lnSpc>
              <a:spcAft>
                <a:spcPts val="600"/>
              </a:spcAft>
            </a:pPr>
            <a:r>
              <a:rPr lang="pt-BR" sz="1200" dirty="0">
                <a:latin typeface="Manrope" panose="020B0604020202020204" charset="0"/>
                <a:ea typeface="Calibri" panose="020F0502020204030204" pitchFamily="34" charset="0"/>
              </a:rPr>
              <a:t>Contador e Palestrante habilitado no CRC-SP, Assessor e Consultor Público. Especialista em Finanças, Contabilidade e Controladoria pela Universidade do Oeste Paulista – UNOESTE; Especialista em Gestão Pública pela Faculdade Unypública; Bacharel em Ciências Contábeis pela Faculdade de Ciências Contábeis e Administração de Tupã – FACCAT; experiência em Contabilidade Pública, Orçamento Público, Execução Orçamentária e elaboração de PPA, LDO e LOA, preenchimento de sistema como: SIOPS, SIOPE, SICONFI, CDP, SIGPC, Matriz de Saldos Contábeis; Elaboração e apresentação de Audiências Públicas; Foi Contador Público no município de </a:t>
            </a:r>
            <a:r>
              <a:rPr lang="pt-BR" sz="1200" dirty="0" err="1">
                <a:latin typeface="Manrope" panose="020B0604020202020204" charset="0"/>
                <a:ea typeface="Calibri" panose="020F0502020204030204" pitchFamily="34" charset="0"/>
              </a:rPr>
              <a:t>Iepê</a:t>
            </a:r>
            <a:r>
              <a:rPr lang="pt-BR" sz="1200" dirty="0">
                <a:latin typeface="Manrope" panose="020B0604020202020204" charset="0"/>
                <a:ea typeface="Calibri" panose="020F0502020204030204" pitchFamily="34" charset="0"/>
              </a:rPr>
              <a:t> – SP; Atuou como Diretor da Divisão de Contabilidade no município de Rancharia – SP, e como Diretor do Departamento de Contabilidade no município de Martinópolis – SP, Coautor do livro “Compilados de SST no </a:t>
            </a:r>
            <a:r>
              <a:rPr lang="pt-BR" sz="1200" dirty="0" err="1">
                <a:latin typeface="Manrope" panose="020B0604020202020204" charset="0"/>
                <a:ea typeface="Calibri" panose="020F0502020204030204" pitchFamily="34" charset="0"/>
              </a:rPr>
              <a:t>eSocial</a:t>
            </a:r>
            <a:r>
              <a:rPr lang="pt-BR" sz="1200" dirty="0">
                <a:latin typeface="Manrope" panose="020B0604020202020204" charset="0"/>
                <a:ea typeface="Calibri" panose="020F0502020204030204" pitchFamily="34" charset="0"/>
              </a:rPr>
              <a:t> – 2024 – Para Órgãos Públicos”.</a:t>
            </a:r>
          </a:p>
        </p:txBody>
      </p:sp>
    </p:spTree>
    <p:extLst>
      <p:ext uri="{BB962C8B-B14F-4D97-AF65-F5344CB8AC3E}">
        <p14:creationId xmlns:p14="http://schemas.microsoft.com/office/powerpoint/2010/main" val="10520009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505347B-4186-4DBC-B10F-AFB5F7AC1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95" y="216407"/>
            <a:ext cx="8644270" cy="366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395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E4953C0E-FF7B-431E-B04E-F43BA23D8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957" y="291632"/>
            <a:ext cx="8633637" cy="391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2639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30EC3A90-4FC5-4BB3-8D1C-F4C17172C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860" y="482956"/>
            <a:ext cx="8644270" cy="351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2034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6AEB4B25-EA9B-41EF-A9EE-BF456967B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860" y="811106"/>
            <a:ext cx="8644270" cy="281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5528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48122E85-1558-492C-9357-14FCE9E76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76" y="182713"/>
            <a:ext cx="8633638" cy="400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982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B0A5D59-ACE0-4837-91CC-1CC5F88980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809" y="246843"/>
            <a:ext cx="8612372" cy="358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5461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483C5D12-D3F2-44A0-817E-D9E6FA7570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6416" y="167060"/>
            <a:ext cx="6731158" cy="404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206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EB5D49EF-A870-48B2-8910-A37C55BFB4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76" y="166346"/>
            <a:ext cx="8633637" cy="367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3389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C11C174F-CFDA-4D69-90C1-65B62EA09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531" y="148855"/>
            <a:ext cx="7530927" cy="439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7724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0EEFB0F9-F330-4AC9-ADCC-8663619E6F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787" y="116958"/>
            <a:ext cx="7156415" cy="4335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38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ítulo 7">
            <a:extLst>
              <a:ext uri="{FF2B5EF4-FFF2-40B4-BE49-F238E27FC236}">
                <a16:creationId xmlns:a16="http://schemas.microsoft.com/office/drawing/2014/main" id="{EECE062B-5037-4085-AD6F-BF014DD0272C}"/>
              </a:ext>
            </a:extLst>
          </p:cNvPr>
          <p:cNvSpPr txBox="1">
            <a:spLocks/>
          </p:cNvSpPr>
          <p:nvPr/>
        </p:nvSpPr>
        <p:spPr>
          <a:xfrm>
            <a:off x="2159232" y="466253"/>
            <a:ext cx="4825525" cy="560785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MÓDULO 1</a:t>
            </a:r>
          </a:p>
        </p:txBody>
      </p:sp>
      <p:sp>
        <p:nvSpPr>
          <p:cNvPr id="5" name="Espaço Reservado para Conteúdo 9">
            <a:extLst>
              <a:ext uri="{FF2B5EF4-FFF2-40B4-BE49-F238E27FC236}">
                <a16:creationId xmlns:a16="http://schemas.microsoft.com/office/drawing/2014/main" id="{FAAE7965-06C3-4740-A6C6-1F29900E4DEA}"/>
              </a:ext>
            </a:extLst>
          </p:cNvPr>
          <p:cNvSpPr txBox="1">
            <a:spLocks/>
          </p:cNvSpPr>
          <p:nvPr/>
        </p:nvSpPr>
        <p:spPr>
          <a:xfrm>
            <a:off x="1478754" y="1303525"/>
            <a:ext cx="6186492" cy="2536450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70000"/>
              </a:lnSpc>
            </a:pPr>
            <a:r>
              <a:rPr lang="pt-BR" sz="1100" b="1" i="0" dirty="0">
                <a:solidFill>
                  <a:srgbClr val="002060"/>
                </a:solidFill>
                <a:effectLst/>
                <a:latin typeface="Roboto" panose="02000000000000000000" pitchFamily="2" charset="0"/>
              </a:rPr>
              <a:t>1. Avaliação de equipamentos, conectividade, sistemas existentes </a:t>
            </a:r>
            <a:br>
              <a:rPr lang="pt-BR" sz="1100" b="1" dirty="0">
                <a:solidFill>
                  <a:srgbClr val="002060"/>
                </a:solidFill>
              </a:rPr>
            </a:br>
            <a:r>
              <a:rPr lang="pt-BR" sz="1100" b="1" i="0" dirty="0">
                <a:solidFill>
                  <a:srgbClr val="002060"/>
                </a:solidFill>
                <a:effectLst/>
                <a:latin typeface="Roboto" panose="02000000000000000000" pitchFamily="2" charset="0"/>
              </a:rPr>
              <a:t>2. Necessidades técnicas para implantação </a:t>
            </a:r>
            <a:br>
              <a:rPr lang="pt-BR" sz="1100" b="1" dirty="0">
                <a:solidFill>
                  <a:srgbClr val="002060"/>
                </a:solidFill>
              </a:rPr>
            </a:br>
            <a:r>
              <a:rPr lang="pt-BR" sz="1100" b="1" i="0" dirty="0">
                <a:solidFill>
                  <a:srgbClr val="002060"/>
                </a:solidFill>
                <a:effectLst/>
                <a:latin typeface="Roboto" panose="02000000000000000000" pitchFamily="2" charset="0"/>
              </a:rPr>
              <a:t>3. Mapeamento da rede de dados municipal e servidores </a:t>
            </a:r>
            <a:br>
              <a:rPr lang="pt-BR" sz="1100" b="1" dirty="0">
                <a:solidFill>
                  <a:srgbClr val="002060"/>
                </a:solidFill>
              </a:rPr>
            </a:br>
            <a:r>
              <a:rPr lang="pt-BR" sz="1100" b="1" i="0" dirty="0">
                <a:solidFill>
                  <a:srgbClr val="002060"/>
                </a:solidFill>
                <a:effectLst/>
                <a:latin typeface="Roboto" panose="02000000000000000000" pitchFamily="2" charset="0"/>
              </a:rPr>
              <a:t>4. Avaliação dos dispositivos embarcáveis (GPS, sensores, tablets) </a:t>
            </a:r>
            <a:br>
              <a:rPr lang="pt-BR" sz="1100" b="1" dirty="0">
                <a:solidFill>
                  <a:srgbClr val="002060"/>
                </a:solidFill>
              </a:rPr>
            </a:br>
            <a:r>
              <a:rPr lang="pt-BR" sz="1100" b="1" i="0" dirty="0">
                <a:solidFill>
                  <a:srgbClr val="002060"/>
                </a:solidFill>
                <a:effectLst/>
                <a:latin typeface="Roboto" panose="02000000000000000000" pitchFamily="2" charset="0"/>
              </a:rPr>
              <a:t>5. Diagnóstico dos sistemas ERP ou SIG já utilizados </a:t>
            </a:r>
            <a:br>
              <a:rPr lang="pt-BR" sz="1100" b="1" dirty="0">
                <a:solidFill>
                  <a:srgbClr val="002060"/>
                </a:solidFill>
              </a:rPr>
            </a:br>
            <a:r>
              <a:rPr lang="pt-BR" sz="1100" b="1" i="0" dirty="0">
                <a:solidFill>
                  <a:srgbClr val="002060"/>
                </a:solidFill>
                <a:effectLst/>
                <a:latin typeface="Roboto" panose="02000000000000000000" pitchFamily="2" charset="0"/>
              </a:rPr>
              <a:t>6. Integração possível com portais de transparências  </a:t>
            </a:r>
            <a:br>
              <a:rPr lang="pt-BR" sz="1100" b="1" dirty="0">
                <a:solidFill>
                  <a:srgbClr val="002060"/>
                </a:solidFill>
              </a:rPr>
            </a:br>
            <a:r>
              <a:rPr lang="pt-BR" sz="1100" b="1" i="0" dirty="0">
                <a:solidFill>
                  <a:srgbClr val="002060"/>
                </a:solidFill>
                <a:effectLst/>
                <a:latin typeface="Roboto" panose="02000000000000000000" pitchFamily="2" charset="0"/>
              </a:rPr>
              <a:t>7. Levantamento do quadro técnico e capacitações anteriores </a:t>
            </a:r>
            <a:br>
              <a:rPr lang="pt-BR" sz="1100" b="1" dirty="0">
                <a:solidFill>
                  <a:srgbClr val="002060"/>
                </a:solidFill>
              </a:rPr>
            </a:br>
            <a:r>
              <a:rPr lang="pt-BR" sz="1100" b="1" i="0" dirty="0">
                <a:solidFill>
                  <a:srgbClr val="002060"/>
                </a:solidFill>
                <a:effectLst/>
                <a:latin typeface="Roboto" panose="02000000000000000000" pitchFamily="2" charset="0"/>
              </a:rPr>
              <a:t>8. Análise da infraestrutura para suporte técnico e manutenção</a:t>
            </a:r>
            <a:endParaRPr lang="pt-BR" sz="11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42129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6FA2C55-CD3C-4E3D-A727-CB8BB5AF1F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479" y="188662"/>
            <a:ext cx="8023031" cy="380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6908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7FF6946-8C85-4A4D-BA4D-53273D246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6542" y="276924"/>
            <a:ext cx="6710915" cy="3784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197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E22E99AD-0995-4520-99A5-D0D3E0C3BE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101" y="236165"/>
            <a:ext cx="8449788" cy="371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572384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E6363F2-7956-4872-A50B-D7492640C8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860" y="155521"/>
            <a:ext cx="8644270" cy="3799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430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A32718D-A2BA-440F-B8CF-C3B4C529E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859" y="285826"/>
            <a:ext cx="8644271" cy="3572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3281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895FFEB7-526D-4331-A8F6-6672854A7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278" y="351754"/>
            <a:ext cx="8697433" cy="356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2490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F5ED336C-2073-4855-8B12-6188033F3F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808" y="344902"/>
            <a:ext cx="8612373" cy="368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2286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50EB8FB0-69D8-4C36-9FF1-BC6907A9F9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76" y="338493"/>
            <a:ext cx="8633638" cy="321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9449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A29CDF9A-8DAC-4EA2-8E7B-6BB03C5AA9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808" y="309040"/>
            <a:ext cx="8612373" cy="348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646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CE683419-78B1-4033-83AD-521772684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544" y="127167"/>
            <a:ext cx="8654902" cy="4093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7624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Espaço Reservado para Conteúdo 2">
            <a:extLst>
              <a:ext uri="{FF2B5EF4-FFF2-40B4-BE49-F238E27FC236}">
                <a16:creationId xmlns:a16="http://schemas.microsoft.com/office/drawing/2014/main" id="{3B8FFC41-6281-4BF5-A331-4D451C059CD3}"/>
              </a:ext>
            </a:extLst>
          </p:cNvPr>
          <p:cNvSpPr txBox="1">
            <a:spLocks/>
          </p:cNvSpPr>
          <p:nvPr/>
        </p:nvSpPr>
        <p:spPr>
          <a:xfrm>
            <a:off x="849689" y="520994"/>
            <a:ext cx="7444621" cy="325090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3200" b="1" dirty="0">
              <a:latin typeface="Calibri" panose="020F0502020204030204" pitchFamily="34" charset="0"/>
            </a:endParaRPr>
          </a:p>
          <a:p>
            <a:pPr algn="ctr"/>
            <a:r>
              <a:rPr lang="pt-BR" sz="4400" b="1" dirty="0">
                <a:latin typeface="Calibri" panose="020F0502020204030204" pitchFamily="34" charset="0"/>
              </a:rPr>
              <a:t>Quando não se sabe aonde está indo, talvez não se consiga chegar a lugar algum. </a:t>
            </a:r>
          </a:p>
          <a:p>
            <a:pPr algn="r"/>
            <a:r>
              <a:rPr lang="pt-BR" sz="2800" b="1" dirty="0">
                <a:latin typeface="Calibri" panose="020F0502020204030204" pitchFamily="34" charset="0"/>
              </a:rPr>
              <a:t>Yugi Berra</a:t>
            </a:r>
          </a:p>
        </p:txBody>
      </p:sp>
    </p:spTree>
    <p:extLst>
      <p:ext uri="{BB962C8B-B14F-4D97-AF65-F5344CB8AC3E}">
        <p14:creationId xmlns:p14="http://schemas.microsoft.com/office/powerpoint/2010/main" val="10063097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2029296-9BC4-441B-9292-881BB0268C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3190" y="239233"/>
            <a:ext cx="7457610" cy="4322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4983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07561B6D-46F2-42EA-B5D4-C038BAF43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81" y="368855"/>
            <a:ext cx="8654904" cy="391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607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C63524A8-0BD2-4D4A-98C5-99269BEA7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975" y="252487"/>
            <a:ext cx="5592049" cy="416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3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FCD6A69A-65A8-422E-8556-DC63EAFC5D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86" y="722627"/>
            <a:ext cx="8442251" cy="333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17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81E4F61F-C6C5-435C-97EE-55A8C1D1B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931" y="174030"/>
            <a:ext cx="7468469" cy="396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27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 title="FUNDO-APRESENTAÇÃ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A8CE728D-7A4F-4080-9751-37E589C64A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556" y="184105"/>
            <a:ext cx="2680768" cy="4021152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BC244614-030C-4FD8-8825-26CBBE2BAA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8122" y="184105"/>
            <a:ext cx="4483012" cy="402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024550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272</Words>
  <Application>Microsoft Office PowerPoint</Application>
  <PresentationFormat>Apresentação na tela (16:9)</PresentationFormat>
  <Paragraphs>10</Paragraphs>
  <Slides>51</Slides>
  <Notes>51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51</vt:i4>
      </vt:variant>
    </vt:vector>
  </HeadingPairs>
  <TitlesOfParts>
    <vt:vector size="59" baseType="lpstr">
      <vt:lpstr>Aharoni</vt:lpstr>
      <vt:lpstr>Alexandria Medium</vt:lpstr>
      <vt:lpstr>Arial</vt:lpstr>
      <vt:lpstr>Arial Black</vt:lpstr>
      <vt:lpstr>Calibri</vt:lpstr>
      <vt:lpstr>Manrope</vt:lpstr>
      <vt:lpstr>Roboto</vt:lpstr>
      <vt:lpstr>Simple Light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Ederson Wiliams da Paz</cp:lastModifiedBy>
  <cp:revision>14</cp:revision>
  <dcterms:modified xsi:type="dcterms:W3CDTF">2026-06-27T14:56:37Z</dcterms:modified>
</cp:coreProperties>
</file>